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8" r:id="rId3"/>
    <p:sldId id="284" r:id="rId4"/>
    <p:sldId id="283" r:id="rId5"/>
    <p:sldId id="264" r:id="rId6"/>
    <p:sldId id="265" r:id="rId7"/>
    <p:sldId id="281" r:id="rId8"/>
    <p:sldId id="267" r:id="rId9"/>
    <p:sldId id="280" r:id="rId10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37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31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89FD02-7220-4C6B-98F0-E49EE193949F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79EF45-A755-4764-B128-14DA049C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315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4A20F-4150-4AE8-A7C2-97D6CF749E23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9E518-D9E0-4668-A522-34B09F45B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112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4A20F-4150-4AE8-A7C2-97D6CF749E23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9E518-D9E0-4668-A522-34B09F45B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440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4A20F-4150-4AE8-A7C2-97D6CF749E23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9E518-D9E0-4668-A522-34B09F45B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801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4A20F-4150-4AE8-A7C2-97D6CF749E23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9E518-D9E0-4668-A522-34B09F45B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877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4A20F-4150-4AE8-A7C2-97D6CF749E23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9E518-D9E0-4668-A522-34B09F45B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173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4A20F-4150-4AE8-A7C2-97D6CF749E23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9E518-D9E0-4668-A522-34B09F45B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221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4A20F-4150-4AE8-A7C2-97D6CF749E23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9E518-D9E0-4668-A522-34B09F45B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582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4A20F-4150-4AE8-A7C2-97D6CF749E23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9E518-D9E0-4668-A522-34B09F45B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746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4A20F-4150-4AE8-A7C2-97D6CF749E23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9E518-D9E0-4668-A522-34B09F45B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233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4A20F-4150-4AE8-A7C2-97D6CF749E23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9E518-D9E0-4668-A522-34B09F45B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990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4A20F-4150-4AE8-A7C2-97D6CF749E23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9E518-D9E0-4668-A522-34B09F45B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622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4A20F-4150-4AE8-A7C2-97D6CF749E23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9E518-D9E0-4668-A522-34B09F45B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786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7CEFB97-0CFA-4F53-873A-26C413E3F00C}"/>
              </a:ext>
            </a:extLst>
          </p:cNvPr>
          <p:cNvSpPr txBox="1"/>
          <p:nvPr/>
        </p:nvSpPr>
        <p:spPr>
          <a:xfrm>
            <a:off x="956113" y="2251754"/>
            <a:ext cx="7231774" cy="3749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3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CHANGE AND ITS IMPACT</a:t>
            </a:r>
          </a:p>
          <a:p>
            <a:pPr algn="ctr"/>
            <a:endParaRPr lang="en-US" sz="3300" b="1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pPr algn="ctr"/>
            <a:r>
              <a:rPr lang="en-US" altLang="zh-CN" sz="27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Dr. Charles Ellis</a:t>
            </a:r>
            <a:endParaRPr lang="en-US" altLang="zh-CN" sz="2700" b="1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pPr algn="ctr"/>
            <a:endParaRPr lang="en-US" altLang="zh-CN" sz="2700" b="1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pPr marL="12700" marR="5080" algn="ctr">
              <a:lnSpc>
                <a:spcPct val="100000"/>
              </a:lnSpc>
              <a:spcBef>
                <a:spcPts val="600"/>
              </a:spcBef>
            </a:pPr>
            <a:r>
              <a:rPr lang="en-US" sz="2400" spc="-30" dirty="0">
                <a:latin typeface="Arial"/>
                <a:cs typeface="Arial"/>
              </a:rPr>
              <a:t>Testimony </a:t>
            </a:r>
            <a:r>
              <a:rPr lang="en-US" sz="2400" spc="-5" dirty="0">
                <a:latin typeface="Arial"/>
                <a:cs typeface="Arial"/>
              </a:rPr>
              <a:t>before </a:t>
            </a:r>
            <a:r>
              <a:rPr lang="en-US" sz="2400" dirty="0">
                <a:latin typeface="Arial"/>
                <a:cs typeface="Arial"/>
              </a:rPr>
              <a:t>the </a:t>
            </a:r>
            <a:r>
              <a:rPr lang="en-US" sz="2400" spc="-5" dirty="0">
                <a:latin typeface="Arial"/>
                <a:cs typeface="Arial"/>
              </a:rPr>
              <a:t>Public Pension Management </a:t>
            </a:r>
            <a:r>
              <a:rPr lang="en-US" sz="2400" dirty="0">
                <a:latin typeface="Arial"/>
                <a:cs typeface="Arial"/>
              </a:rPr>
              <a:t>&amp; </a:t>
            </a:r>
            <a:r>
              <a:rPr lang="en-US" sz="2400" spc="-5" dirty="0">
                <a:latin typeface="Arial"/>
                <a:cs typeface="Arial"/>
              </a:rPr>
              <a:t>Asset </a:t>
            </a:r>
            <a:r>
              <a:rPr lang="en-US" sz="2400" dirty="0">
                <a:latin typeface="Arial"/>
                <a:cs typeface="Arial"/>
              </a:rPr>
              <a:t>Investment  Review Commission</a:t>
            </a:r>
            <a:r>
              <a:rPr lang="en-US" sz="2400" spc="-35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(PPMAIRC)</a:t>
            </a:r>
          </a:p>
          <a:p>
            <a:pPr marL="12700" algn="ctr">
              <a:lnSpc>
                <a:spcPct val="100000"/>
              </a:lnSpc>
              <a:spcBef>
                <a:spcPts val="1030"/>
              </a:spcBef>
            </a:pPr>
            <a:r>
              <a:rPr lang="en-US" sz="2400" dirty="0">
                <a:latin typeface="Arial"/>
                <a:cs typeface="Arial"/>
              </a:rPr>
              <a:t>October </a:t>
            </a:r>
            <a:r>
              <a:rPr lang="en-US" sz="2400" spc="-5" dirty="0">
                <a:latin typeface="Arial"/>
                <a:cs typeface="Arial"/>
              </a:rPr>
              <a:t>25,</a:t>
            </a:r>
            <a:r>
              <a:rPr lang="en-US" sz="2400" spc="-15" dirty="0">
                <a:latin typeface="Arial"/>
                <a:cs typeface="Arial"/>
              </a:rPr>
              <a:t> </a:t>
            </a:r>
            <a:r>
              <a:rPr lang="en-US" sz="2400" spc="-5" dirty="0" smtClean="0">
                <a:latin typeface="Arial"/>
                <a:cs typeface="Arial"/>
              </a:rPr>
              <a:t>2018</a:t>
            </a:r>
          </a:p>
          <a:p>
            <a:pPr marL="12700" algn="ctr">
              <a:lnSpc>
                <a:spcPct val="100000"/>
              </a:lnSpc>
              <a:spcBef>
                <a:spcPts val="1030"/>
              </a:spcBef>
            </a:pPr>
            <a:r>
              <a:rPr lang="en-US" sz="2400" spc="-5" dirty="0" smtClean="0">
                <a:latin typeface="Arial"/>
                <a:cs typeface="Arial"/>
              </a:rPr>
              <a:t>Harrisburg, PA</a:t>
            </a:r>
            <a:endParaRPr lang="en-US"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0095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3D0BF65-9B38-4DA5-95ED-A6917EFB0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24000"/>
            <a:ext cx="7886700" cy="4652963"/>
          </a:xfrm>
        </p:spPr>
        <p:txBody>
          <a:bodyPr>
            <a:normAutofit/>
          </a:bodyPr>
          <a:lstStyle/>
          <a:p>
            <a:pPr marL="128588" indent="-128588">
              <a:lnSpc>
                <a:spcPct val="150000"/>
              </a:lnSpc>
            </a:pPr>
            <a:r>
              <a:rPr lang="en-US" dirty="0"/>
              <a:t>NYSE 3M</a:t>
            </a:r>
          </a:p>
          <a:p>
            <a:pPr marL="128588" indent="-128588">
              <a:lnSpc>
                <a:spcPct val="150000"/>
              </a:lnSpc>
            </a:pPr>
            <a:r>
              <a:rPr lang="en-US" dirty="0"/>
              <a:t>Analysts 8-12 </a:t>
            </a:r>
          </a:p>
          <a:p>
            <a:pPr marL="128588" indent="-128588">
              <a:lnSpc>
                <a:spcPct val="150000"/>
              </a:lnSpc>
            </a:pPr>
            <a:r>
              <a:rPr lang="en-US" dirty="0"/>
              <a:t>Slide Rules</a:t>
            </a:r>
          </a:p>
          <a:p>
            <a:pPr marL="128588" indent="-128588">
              <a:lnSpc>
                <a:spcPct val="150000"/>
              </a:lnSpc>
            </a:pPr>
            <a:r>
              <a:rPr lang="en-US" dirty="0"/>
              <a:t>Private Meetings </a:t>
            </a:r>
          </a:p>
          <a:p>
            <a:pPr marL="128588" indent="-128588">
              <a:lnSpc>
                <a:spcPct val="150000"/>
              </a:lnSpc>
            </a:pPr>
            <a:r>
              <a:rPr lang="en-US" dirty="0"/>
              <a:t>Home Country Only </a:t>
            </a:r>
          </a:p>
          <a:p>
            <a:pPr marL="128588" indent="-128588">
              <a:lnSpc>
                <a:spcPct val="150000"/>
              </a:lnSpc>
            </a:pPr>
            <a:r>
              <a:rPr lang="en-US" dirty="0"/>
              <a:t>Active Investing 5,000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AB85C7A-7235-4E6B-8E9C-59A0DB7C4EBC}"/>
              </a:ext>
            </a:extLst>
          </p:cNvPr>
          <p:cNvSpPr txBox="1"/>
          <p:nvPr/>
        </p:nvSpPr>
        <p:spPr>
          <a:xfrm>
            <a:off x="285750" y="200025"/>
            <a:ext cx="32956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BACK THEN  </a:t>
            </a:r>
            <a:endParaRPr lang="en-US" sz="4000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xmlns="" id="{EF46195A-0534-4182-BA64-7780E125A5E7}"/>
              </a:ext>
            </a:extLst>
          </p:cNvPr>
          <p:cNvSpPr/>
          <p:nvPr/>
        </p:nvSpPr>
        <p:spPr>
          <a:xfrm>
            <a:off x="1" y="1064511"/>
            <a:ext cx="9144000" cy="72000"/>
          </a:xfrm>
          <a:prstGeom prst="rect">
            <a:avLst/>
          </a:prstGeom>
          <a:gradFill flip="none" rotWithShape="1">
            <a:gsLst>
              <a:gs pos="50400">
                <a:srgbClr val="002060"/>
              </a:gs>
              <a:gs pos="0">
                <a:srgbClr val="002060"/>
              </a:gs>
              <a:gs pos="100000">
                <a:schemeClr val="bg1"/>
              </a:gs>
            </a:gsLst>
            <a:lin ang="0" scaled="1"/>
            <a:tileRect/>
          </a:gradFill>
          <a:ln w="127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0687" tIns="45344" rIns="90687" bIns="453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400" dirty="0" err="1">
              <a:solidFill>
                <a:prstClr val="black"/>
              </a:solidFill>
              <a:ea typeface="楷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70821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3D0BF65-9B38-4DA5-95ED-A6917EFB0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24000"/>
            <a:ext cx="7886700" cy="4652963"/>
          </a:xfrm>
        </p:spPr>
        <p:txBody>
          <a:bodyPr>
            <a:normAutofit/>
          </a:bodyPr>
          <a:lstStyle/>
          <a:p>
            <a:pPr marL="128588" indent="-128588">
              <a:lnSpc>
                <a:spcPct val="150000"/>
              </a:lnSpc>
            </a:pPr>
            <a:r>
              <a:rPr lang="en-US" dirty="0"/>
              <a:t>NYSE 3M </a:t>
            </a:r>
            <a:r>
              <a:rPr lang="zh-CN" altLang="en-US" dirty="0"/>
              <a:t>→ </a:t>
            </a:r>
            <a:r>
              <a:rPr lang="en-US" altLang="zh-CN" dirty="0"/>
              <a:t>5,000 M + Derivatives </a:t>
            </a:r>
            <a:endParaRPr lang="en-US" dirty="0"/>
          </a:p>
          <a:p>
            <a:pPr marL="128588" indent="-128588">
              <a:lnSpc>
                <a:spcPct val="150000"/>
              </a:lnSpc>
            </a:pPr>
            <a:r>
              <a:rPr lang="en-US" dirty="0"/>
              <a:t>Analysts 600,600,600</a:t>
            </a:r>
          </a:p>
          <a:p>
            <a:pPr marL="128588" indent="-128588">
              <a:lnSpc>
                <a:spcPct val="150000"/>
              </a:lnSpc>
            </a:pPr>
            <a:r>
              <a:rPr lang="en-US" dirty="0"/>
              <a:t>Computer Models </a:t>
            </a:r>
          </a:p>
          <a:p>
            <a:pPr marL="128588" indent="-128588">
              <a:lnSpc>
                <a:spcPct val="150000"/>
              </a:lnSpc>
            </a:pPr>
            <a:r>
              <a:rPr lang="en-US" dirty="0"/>
              <a:t>SEC Reg FD</a:t>
            </a:r>
          </a:p>
          <a:p>
            <a:pPr marL="128588" indent="-128588">
              <a:lnSpc>
                <a:spcPct val="150000"/>
              </a:lnSpc>
            </a:pPr>
            <a:r>
              <a:rPr lang="en-US" dirty="0"/>
              <a:t>Global and Global </a:t>
            </a:r>
          </a:p>
          <a:p>
            <a:pPr marL="128588" indent="-128588">
              <a:lnSpc>
                <a:spcPct val="150000"/>
              </a:lnSpc>
            </a:pPr>
            <a:r>
              <a:rPr lang="en-US" dirty="0"/>
              <a:t>Active Investing 1,000,000+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AB85C7A-7235-4E6B-8E9C-59A0DB7C4EBC}"/>
              </a:ext>
            </a:extLst>
          </p:cNvPr>
          <p:cNvSpPr txBox="1"/>
          <p:nvPr/>
        </p:nvSpPr>
        <p:spPr>
          <a:xfrm>
            <a:off x="285750" y="200025"/>
            <a:ext cx="32956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NOW</a:t>
            </a:r>
            <a:endParaRPr lang="en-US" sz="4000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xmlns="" id="{EF46195A-0534-4182-BA64-7780E125A5E7}"/>
              </a:ext>
            </a:extLst>
          </p:cNvPr>
          <p:cNvSpPr/>
          <p:nvPr/>
        </p:nvSpPr>
        <p:spPr>
          <a:xfrm>
            <a:off x="1" y="1064511"/>
            <a:ext cx="9144000" cy="72000"/>
          </a:xfrm>
          <a:prstGeom prst="rect">
            <a:avLst/>
          </a:prstGeom>
          <a:gradFill flip="none" rotWithShape="1">
            <a:gsLst>
              <a:gs pos="50400">
                <a:srgbClr val="002060"/>
              </a:gs>
              <a:gs pos="0">
                <a:srgbClr val="002060"/>
              </a:gs>
              <a:gs pos="100000">
                <a:schemeClr val="bg1"/>
              </a:gs>
            </a:gsLst>
            <a:lin ang="0" scaled="1"/>
            <a:tileRect/>
          </a:gradFill>
          <a:ln w="127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0687" tIns="45344" rIns="90687" bIns="453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400" dirty="0" err="1">
              <a:solidFill>
                <a:prstClr val="black"/>
              </a:solidFill>
              <a:ea typeface="楷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02060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3D0BF65-9B38-4DA5-95ED-A6917EFB08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/>
              <a:t>Bloomberg Terminal      0 </a:t>
            </a:r>
            <a:r>
              <a:rPr lang="zh-CN" altLang="en-US" dirty="0"/>
              <a:t>→ </a:t>
            </a:r>
            <a:r>
              <a:rPr lang="en-US" dirty="0"/>
              <a:t>240,000</a:t>
            </a:r>
          </a:p>
          <a:p>
            <a:pPr>
              <a:lnSpc>
                <a:spcPct val="200000"/>
              </a:lnSpc>
            </a:pPr>
            <a:r>
              <a:rPr lang="en-US" dirty="0"/>
              <a:t>Internet                           0 </a:t>
            </a:r>
            <a:r>
              <a:rPr lang="zh-CN" altLang="en-US" dirty="0"/>
              <a:t>→ </a:t>
            </a:r>
            <a:r>
              <a:rPr lang="en-US" dirty="0"/>
              <a:t>Everyone</a:t>
            </a:r>
          </a:p>
          <a:p>
            <a:pPr>
              <a:lnSpc>
                <a:spcPct val="200000"/>
              </a:lnSpc>
            </a:pPr>
            <a:r>
              <a:rPr lang="en-US" dirty="0"/>
              <a:t>Computers                      Cage </a:t>
            </a:r>
            <a:r>
              <a:rPr lang="zh-CN" altLang="en-US" dirty="0"/>
              <a:t>→ </a:t>
            </a:r>
            <a:r>
              <a:rPr lang="en-US" altLang="zh-CN" dirty="0"/>
              <a:t>Everywhere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AB85C7A-7235-4E6B-8E9C-59A0DB7C4EBC}"/>
              </a:ext>
            </a:extLst>
          </p:cNvPr>
          <p:cNvSpPr txBox="1"/>
          <p:nvPr/>
        </p:nvSpPr>
        <p:spPr>
          <a:xfrm>
            <a:off x="285750" y="200025"/>
            <a:ext cx="26153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IT </a:t>
            </a:r>
            <a:endParaRPr lang="en-US" sz="4000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xmlns="" id="{EF46195A-0534-4182-BA64-7780E125A5E7}"/>
              </a:ext>
            </a:extLst>
          </p:cNvPr>
          <p:cNvSpPr/>
          <p:nvPr/>
        </p:nvSpPr>
        <p:spPr>
          <a:xfrm>
            <a:off x="1" y="1064511"/>
            <a:ext cx="9144000" cy="72000"/>
          </a:xfrm>
          <a:prstGeom prst="rect">
            <a:avLst/>
          </a:prstGeom>
          <a:gradFill flip="none" rotWithShape="1">
            <a:gsLst>
              <a:gs pos="50400">
                <a:srgbClr val="002060"/>
              </a:gs>
              <a:gs pos="0">
                <a:srgbClr val="002060"/>
              </a:gs>
              <a:gs pos="100000">
                <a:schemeClr val="bg1"/>
              </a:gs>
            </a:gsLst>
            <a:lin ang="0" scaled="1"/>
            <a:tileRect/>
          </a:gradFill>
          <a:ln w="127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0687" tIns="45344" rIns="90687" bIns="453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400" dirty="0" err="1">
              <a:solidFill>
                <a:prstClr val="black"/>
              </a:solidFill>
              <a:ea typeface="楷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80404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AB85C7A-7235-4E6B-8E9C-59A0DB7C4EBC}"/>
              </a:ext>
            </a:extLst>
          </p:cNvPr>
          <p:cNvSpPr txBox="1"/>
          <p:nvPr/>
        </p:nvSpPr>
        <p:spPr>
          <a:xfrm>
            <a:off x="285750" y="247650"/>
            <a:ext cx="26153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SCALE </a:t>
            </a:r>
            <a:endParaRPr lang="en-US" sz="4000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xmlns="" id="{EF46195A-0534-4182-BA64-7780E125A5E7}"/>
              </a:ext>
            </a:extLst>
          </p:cNvPr>
          <p:cNvSpPr/>
          <p:nvPr/>
        </p:nvSpPr>
        <p:spPr>
          <a:xfrm>
            <a:off x="1" y="1064511"/>
            <a:ext cx="9144000" cy="72000"/>
          </a:xfrm>
          <a:prstGeom prst="rect">
            <a:avLst/>
          </a:prstGeom>
          <a:gradFill flip="none" rotWithShape="1">
            <a:gsLst>
              <a:gs pos="50400">
                <a:srgbClr val="002060"/>
              </a:gs>
              <a:gs pos="0">
                <a:srgbClr val="002060"/>
              </a:gs>
              <a:gs pos="100000">
                <a:schemeClr val="bg1"/>
              </a:gs>
            </a:gsLst>
            <a:lin ang="0" scaled="1"/>
            <a:tileRect/>
          </a:gradFill>
          <a:ln w="127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0687" tIns="45344" rIns="90687" bIns="453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400" dirty="0" err="1">
              <a:solidFill>
                <a:prstClr val="black"/>
              </a:solidFill>
              <a:ea typeface="楷体" pitchFamily="49" charset="-122"/>
            </a:endParaRPr>
          </a:p>
        </p:txBody>
      </p:sp>
      <p:sp>
        <p:nvSpPr>
          <p:cNvPr id="7" name="圆角矩形 58">
            <a:extLst>
              <a:ext uri="{FF2B5EF4-FFF2-40B4-BE49-F238E27FC236}">
                <a16:creationId xmlns:a16="http://schemas.microsoft.com/office/drawing/2014/main" xmlns="" id="{E1AF3540-AD91-4E25-88A9-82037AA50084}"/>
              </a:ext>
            </a:extLst>
          </p:cNvPr>
          <p:cNvSpPr/>
          <p:nvPr/>
        </p:nvSpPr>
        <p:spPr>
          <a:xfrm>
            <a:off x="2899787" y="2710958"/>
            <a:ext cx="5750800" cy="81361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400" dirty="0" err="1">
              <a:solidFill>
                <a:prstClr val="black"/>
              </a:solidFill>
            </a:endParaRPr>
          </a:p>
        </p:txBody>
      </p:sp>
      <p:sp>
        <p:nvSpPr>
          <p:cNvPr id="8" name="圆角矩形 1">
            <a:extLst>
              <a:ext uri="{FF2B5EF4-FFF2-40B4-BE49-F238E27FC236}">
                <a16:creationId xmlns:a16="http://schemas.microsoft.com/office/drawing/2014/main" xmlns="" id="{56CDB7F1-B2E4-4E19-B6C8-A91A2CA41FC6}"/>
              </a:ext>
            </a:extLst>
          </p:cNvPr>
          <p:cNvSpPr/>
          <p:nvPr/>
        </p:nvSpPr>
        <p:spPr>
          <a:xfrm>
            <a:off x="2899787" y="4006037"/>
            <a:ext cx="5750800" cy="718363"/>
          </a:xfrm>
          <a:prstGeom prst="roundRect">
            <a:avLst/>
          </a:prstGeom>
          <a:solidFill>
            <a:srgbClr val="EAF1FA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400" dirty="0" err="1">
              <a:solidFill>
                <a:prstClr val="black"/>
              </a:solidFill>
            </a:endParaRPr>
          </a:p>
        </p:txBody>
      </p:sp>
      <p:sp>
        <p:nvSpPr>
          <p:cNvPr id="12" name="矩形 27">
            <a:extLst>
              <a:ext uri="{FF2B5EF4-FFF2-40B4-BE49-F238E27FC236}">
                <a16:creationId xmlns:a16="http://schemas.microsoft.com/office/drawing/2014/main" xmlns="" id="{0B73CD97-3EFE-4267-B3AC-C6571394837A}"/>
              </a:ext>
            </a:extLst>
          </p:cNvPr>
          <p:cNvSpPr/>
          <p:nvPr/>
        </p:nvSpPr>
        <p:spPr>
          <a:xfrm>
            <a:off x="3888625" y="2822890"/>
            <a:ext cx="948307" cy="61506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800" b="1" dirty="0">
                <a:solidFill>
                  <a:srgbClr val="17375E"/>
                </a:solidFill>
              </a:rPr>
              <a:t>20 B</a:t>
            </a:r>
          </a:p>
        </p:txBody>
      </p:sp>
      <p:sp>
        <p:nvSpPr>
          <p:cNvPr id="13" name="矩形 2">
            <a:extLst>
              <a:ext uri="{FF2B5EF4-FFF2-40B4-BE49-F238E27FC236}">
                <a16:creationId xmlns:a16="http://schemas.microsoft.com/office/drawing/2014/main" xmlns="" id="{AB554E60-2AA0-4A7A-9BD0-CD92DDA55B05}"/>
              </a:ext>
            </a:extLst>
          </p:cNvPr>
          <p:cNvSpPr/>
          <p:nvPr/>
        </p:nvSpPr>
        <p:spPr>
          <a:xfrm>
            <a:off x="576402" y="3938827"/>
            <a:ext cx="1017043" cy="992395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3200" b="1" dirty="0">
                <a:solidFill>
                  <a:srgbClr val="17375E"/>
                </a:solidFill>
              </a:rPr>
              <a:t>Fees</a:t>
            </a:r>
            <a:endParaRPr lang="zh-CN" altLang="en-US" sz="3200" b="1" dirty="0">
              <a:solidFill>
                <a:srgbClr val="17375E"/>
              </a:solidFill>
            </a:endParaRPr>
          </a:p>
        </p:txBody>
      </p:sp>
      <p:sp>
        <p:nvSpPr>
          <p:cNvPr id="14" name="矩形 55">
            <a:extLst>
              <a:ext uri="{FF2B5EF4-FFF2-40B4-BE49-F238E27FC236}">
                <a16:creationId xmlns:a16="http://schemas.microsoft.com/office/drawing/2014/main" xmlns="" id="{7E482B04-6906-469D-B22D-56265CB8AD99}"/>
              </a:ext>
            </a:extLst>
          </p:cNvPr>
          <p:cNvSpPr/>
          <p:nvPr/>
        </p:nvSpPr>
        <p:spPr>
          <a:xfrm>
            <a:off x="-13955" y="2669816"/>
            <a:ext cx="2263106" cy="992395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3200" b="1" dirty="0">
                <a:solidFill>
                  <a:srgbClr val="17375E"/>
                </a:solidFill>
              </a:rPr>
              <a:t>Major Manager</a:t>
            </a:r>
            <a:endParaRPr lang="zh-CN" altLang="en-US" sz="3200" b="1" dirty="0">
              <a:solidFill>
                <a:srgbClr val="17375E"/>
              </a:solidFill>
            </a:endParaRPr>
          </a:p>
        </p:txBody>
      </p:sp>
      <p:sp>
        <p:nvSpPr>
          <p:cNvPr id="16" name="矩形 65">
            <a:extLst>
              <a:ext uri="{FF2B5EF4-FFF2-40B4-BE49-F238E27FC236}">
                <a16:creationId xmlns:a16="http://schemas.microsoft.com/office/drawing/2014/main" xmlns="" id="{1123B4BA-A7C3-43F9-A470-D8CD4641BC1C}"/>
              </a:ext>
            </a:extLst>
          </p:cNvPr>
          <p:cNvSpPr/>
          <p:nvPr/>
        </p:nvSpPr>
        <p:spPr>
          <a:xfrm>
            <a:off x="5951874" y="2739384"/>
            <a:ext cx="1318838" cy="813613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800" b="1" dirty="0">
                <a:solidFill>
                  <a:srgbClr val="17375E"/>
                </a:solidFill>
              </a:rPr>
              <a:t>6,000 B</a:t>
            </a:r>
          </a:p>
        </p:txBody>
      </p:sp>
      <p:sp>
        <p:nvSpPr>
          <p:cNvPr id="30" name="梯形 16">
            <a:extLst>
              <a:ext uri="{FF2B5EF4-FFF2-40B4-BE49-F238E27FC236}">
                <a16:creationId xmlns:a16="http://schemas.microsoft.com/office/drawing/2014/main" xmlns="" id="{086DBFFF-DE1C-481B-A221-3217E549D861}"/>
              </a:ext>
            </a:extLst>
          </p:cNvPr>
          <p:cNvSpPr/>
          <p:nvPr/>
        </p:nvSpPr>
        <p:spPr>
          <a:xfrm>
            <a:off x="1169282" y="2200160"/>
            <a:ext cx="7481305" cy="360040"/>
          </a:xfrm>
          <a:prstGeom prst="trapezoid">
            <a:avLst>
              <a:gd name="adj" fmla="val 789801"/>
            </a:avLst>
          </a:prstGeom>
          <a:noFill/>
          <a:ln w="127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400" dirty="0" err="1">
              <a:solidFill>
                <a:prstClr val="black"/>
              </a:solidFill>
            </a:endParaRPr>
          </a:p>
        </p:txBody>
      </p:sp>
      <p:sp>
        <p:nvSpPr>
          <p:cNvPr id="35" name="Arrow: Right 34">
            <a:extLst>
              <a:ext uri="{FF2B5EF4-FFF2-40B4-BE49-F238E27FC236}">
                <a16:creationId xmlns:a16="http://schemas.microsoft.com/office/drawing/2014/main" xmlns="" id="{050333D8-DCA9-4943-A22B-7BFE702B769B}"/>
              </a:ext>
            </a:extLst>
          </p:cNvPr>
          <p:cNvSpPr/>
          <p:nvPr/>
        </p:nvSpPr>
        <p:spPr>
          <a:xfrm>
            <a:off x="5273049" y="3065381"/>
            <a:ext cx="241926" cy="134418"/>
          </a:xfrm>
          <a:prstGeom prst="rightArrow">
            <a:avLst/>
          </a:prstGeom>
          <a:solidFill>
            <a:srgbClr val="17375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84AE5DFC-5AF5-40E0-A558-666519B6F976}"/>
              </a:ext>
            </a:extLst>
          </p:cNvPr>
          <p:cNvSpPr/>
          <p:nvPr/>
        </p:nvSpPr>
        <p:spPr>
          <a:xfrm>
            <a:off x="2899787" y="4185221"/>
            <a:ext cx="5537062" cy="4552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17375E"/>
                </a:solidFill>
              </a:rPr>
              <a:t>1% or 15% or over 100%</a:t>
            </a:r>
          </a:p>
        </p:txBody>
      </p:sp>
    </p:spTree>
    <p:extLst>
      <p:ext uri="{BB962C8B-B14F-4D97-AF65-F5344CB8AC3E}">
        <p14:creationId xmlns:p14="http://schemas.microsoft.com/office/powerpoint/2010/main" val="2653589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AB85C7A-7235-4E6B-8E9C-59A0DB7C4EBC}"/>
              </a:ext>
            </a:extLst>
          </p:cNvPr>
          <p:cNvSpPr txBox="1"/>
          <p:nvPr/>
        </p:nvSpPr>
        <p:spPr>
          <a:xfrm>
            <a:off x="285749" y="247650"/>
            <a:ext cx="46196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PROFESSIONALS  </a:t>
            </a:r>
            <a:endParaRPr lang="en-US" sz="4000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xmlns="" id="{EF46195A-0534-4182-BA64-7780E125A5E7}"/>
              </a:ext>
            </a:extLst>
          </p:cNvPr>
          <p:cNvSpPr/>
          <p:nvPr/>
        </p:nvSpPr>
        <p:spPr>
          <a:xfrm>
            <a:off x="1" y="1064511"/>
            <a:ext cx="9144000" cy="72000"/>
          </a:xfrm>
          <a:prstGeom prst="rect">
            <a:avLst/>
          </a:prstGeom>
          <a:gradFill flip="none" rotWithShape="1">
            <a:gsLst>
              <a:gs pos="50400">
                <a:srgbClr val="002060"/>
              </a:gs>
              <a:gs pos="0">
                <a:srgbClr val="002060"/>
              </a:gs>
              <a:gs pos="100000">
                <a:schemeClr val="bg1"/>
              </a:gs>
            </a:gsLst>
            <a:lin ang="0" scaled="1"/>
            <a:tileRect/>
          </a:gradFill>
          <a:ln w="127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0687" tIns="45344" rIns="90687" bIns="453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400" dirty="0" err="1">
              <a:solidFill>
                <a:prstClr val="black"/>
              </a:solidFill>
              <a:ea typeface="楷体" pitchFamily="49" charset="-122"/>
            </a:endParaRPr>
          </a:p>
        </p:txBody>
      </p:sp>
      <p:sp>
        <p:nvSpPr>
          <p:cNvPr id="7" name="Freeform 37">
            <a:extLst>
              <a:ext uri="{FF2B5EF4-FFF2-40B4-BE49-F238E27FC236}">
                <a16:creationId xmlns:a16="http://schemas.microsoft.com/office/drawing/2014/main" xmlns="" id="{81C8572F-0F1D-42C1-AA2A-4CD47992D07F}"/>
              </a:ext>
            </a:extLst>
          </p:cNvPr>
          <p:cNvSpPr>
            <a:spLocks noChangeAspect="1"/>
          </p:cNvSpPr>
          <p:nvPr/>
        </p:nvSpPr>
        <p:spPr bwMode="auto">
          <a:xfrm rot="1529456" flipH="1">
            <a:off x="2572364" y="2074847"/>
            <a:ext cx="3353623" cy="4339363"/>
          </a:xfrm>
          <a:custGeom>
            <a:avLst/>
            <a:gdLst>
              <a:gd name="T0" fmla="*/ 187 w 496"/>
              <a:gd name="T1" fmla="*/ 39 h 641"/>
              <a:gd name="T2" fmla="*/ 205 w 496"/>
              <a:gd name="T3" fmla="*/ 0 h 641"/>
              <a:gd name="T4" fmla="*/ 0 w 496"/>
              <a:gd name="T5" fmla="*/ 7 h 641"/>
              <a:gd name="T6" fmla="*/ 109 w 496"/>
              <a:gd name="T7" fmla="*/ 206 h 641"/>
              <a:gd name="T8" fmla="*/ 132 w 496"/>
              <a:gd name="T9" fmla="*/ 157 h 641"/>
              <a:gd name="T10" fmla="*/ 409 w 496"/>
              <a:gd name="T11" fmla="*/ 641 h 641"/>
              <a:gd name="T12" fmla="*/ 187 w 496"/>
              <a:gd name="T13" fmla="*/ 39 h 6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96" h="641">
                <a:moveTo>
                  <a:pt x="187" y="39"/>
                </a:moveTo>
                <a:cubicBezTo>
                  <a:pt x="205" y="0"/>
                  <a:pt x="205" y="0"/>
                  <a:pt x="205" y="0"/>
                </a:cubicBezTo>
                <a:cubicBezTo>
                  <a:pt x="0" y="7"/>
                  <a:pt x="0" y="7"/>
                  <a:pt x="0" y="7"/>
                </a:cubicBezTo>
                <a:cubicBezTo>
                  <a:pt x="109" y="206"/>
                  <a:pt x="109" y="206"/>
                  <a:pt x="109" y="206"/>
                </a:cubicBezTo>
                <a:cubicBezTo>
                  <a:pt x="132" y="157"/>
                  <a:pt x="132" y="157"/>
                  <a:pt x="132" y="157"/>
                </a:cubicBezTo>
                <a:cubicBezTo>
                  <a:pt x="269" y="204"/>
                  <a:pt x="440" y="384"/>
                  <a:pt x="409" y="641"/>
                </a:cubicBezTo>
                <a:cubicBezTo>
                  <a:pt x="496" y="380"/>
                  <a:pt x="345" y="132"/>
                  <a:pt x="187" y="39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A3D7C52B-F0CA-40A2-8110-31ED92367AE0}"/>
              </a:ext>
            </a:extLst>
          </p:cNvPr>
          <p:cNvSpPr txBox="1"/>
          <p:nvPr/>
        </p:nvSpPr>
        <p:spPr>
          <a:xfrm>
            <a:off x="1343025" y="5293589"/>
            <a:ext cx="1066800" cy="733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9%</a:t>
            </a:r>
            <a:endParaRPr lang="en-US" sz="4000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29C1AFBD-B27D-4ECC-8610-043892823A8A}"/>
              </a:ext>
            </a:extLst>
          </p:cNvPr>
          <p:cNvSpPr txBox="1"/>
          <p:nvPr/>
        </p:nvSpPr>
        <p:spPr>
          <a:xfrm>
            <a:off x="6696518" y="2721114"/>
            <a:ext cx="15732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99%</a:t>
            </a:r>
            <a:endParaRPr lang="en-US" sz="4000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90540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AB85C7A-7235-4E6B-8E9C-59A0DB7C4EBC}"/>
              </a:ext>
            </a:extLst>
          </p:cNvPr>
          <p:cNvSpPr txBox="1"/>
          <p:nvPr/>
        </p:nvSpPr>
        <p:spPr>
          <a:xfrm>
            <a:off x="285750" y="200025"/>
            <a:ext cx="26153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IMPACT </a:t>
            </a:r>
            <a:endParaRPr lang="en-US" sz="4000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xmlns="" id="{EF46195A-0534-4182-BA64-7780E125A5E7}"/>
              </a:ext>
            </a:extLst>
          </p:cNvPr>
          <p:cNvSpPr/>
          <p:nvPr/>
        </p:nvSpPr>
        <p:spPr>
          <a:xfrm>
            <a:off x="1" y="1064511"/>
            <a:ext cx="9144000" cy="72000"/>
          </a:xfrm>
          <a:prstGeom prst="rect">
            <a:avLst/>
          </a:prstGeom>
          <a:gradFill flip="none" rotWithShape="1">
            <a:gsLst>
              <a:gs pos="50400">
                <a:srgbClr val="002060"/>
              </a:gs>
              <a:gs pos="0">
                <a:srgbClr val="002060"/>
              </a:gs>
              <a:gs pos="100000">
                <a:schemeClr val="bg1"/>
              </a:gs>
            </a:gsLst>
            <a:lin ang="0" scaled="1"/>
            <a:tileRect/>
          </a:gradFill>
          <a:ln w="127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0687" tIns="45344" rIns="90687" bIns="453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400" dirty="0" err="1">
              <a:solidFill>
                <a:prstClr val="black"/>
              </a:solidFill>
              <a:ea typeface="楷体" pitchFamily="49" charset="-122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A25CE684-7720-47CD-A39E-E8FD5D5200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84% Fall Short</a:t>
            </a:r>
          </a:p>
          <a:p>
            <a:pPr marL="0" indent="0">
              <a:buNone/>
            </a:pPr>
            <a:endParaRPr lang="en-US" sz="4000" dirty="0"/>
          </a:p>
          <a:p>
            <a:r>
              <a:rPr lang="en-US" sz="4000" dirty="0"/>
              <a:t>Increasing Move to Indexing </a:t>
            </a:r>
          </a:p>
        </p:txBody>
      </p:sp>
    </p:spTree>
    <p:extLst>
      <p:ext uri="{BB962C8B-B14F-4D97-AF65-F5344CB8AC3E}">
        <p14:creationId xmlns:p14="http://schemas.microsoft.com/office/powerpoint/2010/main" val="1413263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AB85C7A-7235-4E6B-8E9C-59A0DB7C4EBC}"/>
              </a:ext>
            </a:extLst>
          </p:cNvPr>
          <p:cNvSpPr txBox="1"/>
          <p:nvPr/>
        </p:nvSpPr>
        <p:spPr>
          <a:xfrm>
            <a:off x="285750" y="247650"/>
            <a:ext cx="655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GREAT INVERSION </a:t>
            </a:r>
            <a:endParaRPr lang="en-US" sz="4000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xmlns="" id="{EF46195A-0534-4182-BA64-7780E125A5E7}"/>
              </a:ext>
            </a:extLst>
          </p:cNvPr>
          <p:cNvSpPr/>
          <p:nvPr/>
        </p:nvSpPr>
        <p:spPr>
          <a:xfrm>
            <a:off x="1" y="1064511"/>
            <a:ext cx="9144000" cy="72000"/>
          </a:xfrm>
          <a:prstGeom prst="rect">
            <a:avLst/>
          </a:prstGeom>
          <a:gradFill flip="none" rotWithShape="1">
            <a:gsLst>
              <a:gs pos="50400">
                <a:srgbClr val="002060"/>
              </a:gs>
              <a:gs pos="0">
                <a:srgbClr val="002060"/>
              </a:gs>
              <a:gs pos="100000">
                <a:schemeClr val="bg1"/>
              </a:gs>
            </a:gsLst>
            <a:lin ang="0" scaled="1"/>
            <a:tileRect/>
          </a:gradFill>
          <a:ln w="127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0687" tIns="45344" rIns="90687" bIns="453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400" dirty="0" err="1">
              <a:solidFill>
                <a:prstClr val="black"/>
              </a:solidFill>
              <a:ea typeface="楷体" pitchFamily="49" charset="-122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E566A0A-1447-4637-AB7F-F2B5E0A36472}"/>
              </a:ext>
            </a:extLst>
          </p:cNvPr>
          <p:cNvSpPr txBox="1"/>
          <p:nvPr/>
        </p:nvSpPr>
        <p:spPr>
          <a:xfrm>
            <a:off x="1099360" y="1507715"/>
            <a:ext cx="26153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THEN</a:t>
            </a:r>
            <a:r>
              <a:rPr lang="en-US" sz="40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endParaRPr lang="en-US" sz="4000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DBD82FEC-4DB6-4ABE-9DD5-F46D25C2D544}"/>
              </a:ext>
            </a:extLst>
          </p:cNvPr>
          <p:cNvSpPr txBox="1"/>
          <p:nvPr/>
        </p:nvSpPr>
        <p:spPr>
          <a:xfrm>
            <a:off x="739894" y="2601858"/>
            <a:ext cx="2822456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Client</a:t>
            </a:r>
            <a:endParaRPr lang="en-US" sz="4000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pPr algn="ctr"/>
            <a:endParaRPr lang="en-US" sz="4000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pPr algn="ctr"/>
            <a:endParaRPr lang="en-US" sz="4000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pPr algn="ctr"/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Managers</a:t>
            </a:r>
            <a:endParaRPr lang="en-US" sz="4000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endParaRPr lang="en-US" sz="4000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65ED4DFF-0C69-4215-9088-A8A9A3B69B01}"/>
              </a:ext>
            </a:extLst>
          </p:cNvPr>
          <p:cNvSpPr txBox="1"/>
          <p:nvPr/>
        </p:nvSpPr>
        <p:spPr>
          <a:xfrm>
            <a:off x="5772152" y="1430429"/>
            <a:ext cx="26153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NOW</a:t>
            </a:r>
            <a:endParaRPr lang="en-US" sz="4000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xmlns="" id="{179EF133-5970-4FC4-A999-F4030E7EA3B5}"/>
              </a:ext>
            </a:extLst>
          </p:cNvPr>
          <p:cNvCxnSpPr>
            <a:cxnSpLocks/>
          </p:cNvCxnSpPr>
          <p:nvPr/>
        </p:nvCxnSpPr>
        <p:spPr>
          <a:xfrm>
            <a:off x="739894" y="4019455"/>
            <a:ext cx="2822456" cy="0"/>
          </a:xfrm>
          <a:prstGeom prst="line">
            <a:avLst/>
          </a:prstGeom>
          <a:ln w="38100">
            <a:solidFill>
              <a:srgbClr val="17375E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CA4E6E3C-9F42-41EC-9062-BE4350EE5B57}"/>
              </a:ext>
            </a:extLst>
          </p:cNvPr>
          <p:cNvSpPr txBox="1"/>
          <p:nvPr/>
        </p:nvSpPr>
        <p:spPr>
          <a:xfrm>
            <a:off x="5159494" y="2586804"/>
            <a:ext cx="3244612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Manager</a:t>
            </a:r>
            <a:endParaRPr lang="en-US" sz="4000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pPr algn="ctr"/>
            <a:endParaRPr lang="en-US" sz="4000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pPr algn="ctr"/>
            <a:endParaRPr lang="en-US" sz="4000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pPr algn="ctr"/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Clients</a:t>
            </a:r>
            <a:endParaRPr lang="en-US" sz="4000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endParaRPr lang="en-US" sz="4000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2C344079-319A-4543-AC1F-FF200276ACB4}"/>
              </a:ext>
            </a:extLst>
          </p:cNvPr>
          <p:cNvCxnSpPr>
            <a:cxnSpLocks/>
          </p:cNvCxnSpPr>
          <p:nvPr/>
        </p:nvCxnSpPr>
        <p:spPr>
          <a:xfrm>
            <a:off x="5427722" y="4019455"/>
            <a:ext cx="2822456" cy="0"/>
          </a:xfrm>
          <a:prstGeom prst="line">
            <a:avLst/>
          </a:prstGeom>
          <a:ln w="38100">
            <a:solidFill>
              <a:srgbClr val="17375E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7560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3D0BF65-9B38-4DA5-95ED-A6917EFB08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Clients VS Clients </a:t>
            </a:r>
            <a:r>
              <a:rPr lang="en-US"/>
              <a:t>for Access</a:t>
            </a:r>
            <a:endParaRPr lang="en-US" dirty="0"/>
          </a:p>
          <a:p>
            <a:pPr>
              <a:lnSpc>
                <a:spcPct val="200000"/>
              </a:lnSpc>
            </a:pPr>
            <a:r>
              <a:rPr lang="en-US" dirty="0"/>
              <a:t>Money Flood</a:t>
            </a:r>
          </a:p>
          <a:p>
            <a:pPr>
              <a:lnSpc>
                <a:spcPct val="200000"/>
              </a:lnSpc>
            </a:pPr>
            <a:r>
              <a:rPr lang="en-US" dirty="0"/>
              <a:t>More Coming </a:t>
            </a:r>
          </a:p>
          <a:p>
            <a:pPr>
              <a:lnSpc>
                <a:spcPct val="200000"/>
              </a:lnSpc>
            </a:pPr>
            <a:r>
              <a:rPr lang="en-US" dirty="0"/>
              <a:t>Top Quality Key to Success </a:t>
            </a:r>
          </a:p>
          <a:p>
            <a:pPr>
              <a:lnSpc>
                <a:spcPct val="200000"/>
              </a:lnSpc>
            </a:pPr>
            <a:r>
              <a:rPr lang="en-US" dirty="0"/>
              <a:t>Lower Returns</a:t>
            </a:r>
          </a:p>
          <a:p>
            <a:pPr>
              <a:lnSpc>
                <a:spcPct val="200000"/>
              </a:lnSpc>
            </a:pPr>
            <a:r>
              <a:rPr lang="en-US" dirty="0"/>
              <a:t>Intensive Competition for Access to Best</a:t>
            </a:r>
          </a:p>
          <a:p>
            <a:pPr marL="0" indent="0">
              <a:lnSpc>
                <a:spcPct val="200000"/>
              </a:lnSpc>
              <a:buNone/>
            </a:pPr>
            <a:endParaRPr lang="en-US" dirty="0"/>
          </a:p>
          <a:p>
            <a:pPr>
              <a:lnSpc>
                <a:spcPct val="200000"/>
              </a:lnSpc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AB85C7A-7235-4E6B-8E9C-59A0DB7C4EBC}"/>
              </a:ext>
            </a:extLst>
          </p:cNvPr>
          <p:cNvSpPr txBox="1"/>
          <p:nvPr/>
        </p:nvSpPr>
        <p:spPr>
          <a:xfrm>
            <a:off x="285749" y="247650"/>
            <a:ext cx="53054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NEW COMPETITION</a:t>
            </a:r>
            <a:endParaRPr lang="en-US" sz="4000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xmlns="" id="{EF46195A-0534-4182-BA64-7780E125A5E7}"/>
              </a:ext>
            </a:extLst>
          </p:cNvPr>
          <p:cNvSpPr/>
          <p:nvPr/>
        </p:nvSpPr>
        <p:spPr>
          <a:xfrm>
            <a:off x="1" y="1064511"/>
            <a:ext cx="9144000" cy="72000"/>
          </a:xfrm>
          <a:prstGeom prst="rect">
            <a:avLst/>
          </a:prstGeom>
          <a:gradFill flip="none" rotWithShape="1">
            <a:gsLst>
              <a:gs pos="50400">
                <a:srgbClr val="002060"/>
              </a:gs>
              <a:gs pos="0">
                <a:srgbClr val="002060"/>
              </a:gs>
              <a:gs pos="100000">
                <a:schemeClr val="bg1"/>
              </a:gs>
            </a:gsLst>
            <a:lin ang="0" scaled="1"/>
            <a:tileRect/>
          </a:gradFill>
          <a:ln w="127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0687" tIns="45344" rIns="90687" bIns="4534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400" dirty="0" err="1">
              <a:solidFill>
                <a:prstClr val="black"/>
              </a:solidFill>
              <a:ea typeface="楷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655942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306</TotalTime>
  <Words>144</Words>
  <Application>Microsoft Office PowerPoint</Application>
  <PresentationFormat>Letter Paper (8.5x11 in)</PresentationFormat>
  <Paragraphs>56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楷体</vt:lpstr>
      <vt:lpstr>Arial</vt:lpstr>
      <vt:lpstr>Calibri</vt:lpstr>
      <vt:lpstr>Calibri Light</vt:lpstr>
      <vt:lpstr>等线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Wang Zhuojun</dc:creator>
  <cp:lastModifiedBy>Elise Yoder</cp:lastModifiedBy>
  <cp:revision>78</cp:revision>
  <dcterms:created xsi:type="dcterms:W3CDTF">2018-10-17T16:14:52Z</dcterms:created>
  <dcterms:modified xsi:type="dcterms:W3CDTF">2018-10-25T19:56:03Z</dcterms:modified>
</cp:coreProperties>
</file>